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37"/>
  </p:notesMasterIdLst>
  <p:sldIdLst>
    <p:sldId id="256" r:id="rId2"/>
    <p:sldId id="257" r:id="rId3"/>
    <p:sldId id="295" r:id="rId4"/>
    <p:sldId id="296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22" r:id="rId13"/>
    <p:sldId id="29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298" r:id="rId23"/>
    <p:sldId id="316" r:id="rId24"/>
    <p:sldId id="317" r:id="rId25"/>
    <p:sldId id="323" r:id="rId26"/>
    <p:sldId id="318" r:id="rId27"/>
    <p:sldId id="319" r:id="rId28"/>
    <p:sldId id="299" r:id="rId29"/>
    <p:sldId id="271" r:id="rId30"/>
    <p:sldId id="285" r:id="rId31"/>
    <p:sldId id="283" r:id="rId32"/>
    <p:sldId id="289" r:id="rId33"/>
    <p:sldId id="287" r:id="rId34"/>
    <p:sldId id="290" r:id="rId35"/>
    <p:sldId id="32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00E6B8-3632-234F-9B3E-21A9DBDAAD82}">
          <p14:sldIdLst>
            <p14:sldId id="256"/>
            <p14:sldId id="257"/>
            <p14:sldId id="295"/>
            <p14:sldId id="296"/>
            <p14:sldId id="301"/>
            <p14:sldId id="302"/>
            <p14:sldId id="303"/>
            <p14:sldId id="304"/>
            <p14:sldId id="305"/>
            <p14:sldId id="306"/>
            <p14:sldId id="307"/>
            <p14:sldId id="322"/>
            <p14:sldId id="29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298"/>
            <p14:sldId id="316"/>
            <p14:sldId id="317"/>
            <p14:sldId id="323"/>
            <p14:sldId id="318"/>
            <p14:sldId id="319"/>
            <p14:sldId id="299"/>
          </p14:sldIdLst>
        </p14:section>
        <p14:section name="Untitled Section" id="{D3C0530E-E24B-4845-9734-778B271D866A}">
          <p14:sldIdLst>
            <p14:sldId id="271"/>
            <p14:sldId id="285"/>
            <p14:sldId id="283"/>
            <p14:sldId id="289"/>
            <p14:sldId id="287"/>
            <p14:sldId id="290"/>
            <p14:sldId id="32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879F"/>
    <a:srgbClr val="005B9F"/>
    <a:srgbClr val="3C894B"/>
    <a:srgbClr val="00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498"/>
    <p:restoredTop sz="94665"/>
  </p:normalViewPr>
  <p:slideViewPr>
    <p:cSldViewPr snapToGrid="0" snapToObjects="1">
      <p:cViewPr>
        <p:scale>
          <a:sx n="91" d="100"/>
          <a:sy n="91" d="100"/>
        </p:scale>
        <p:origin x="-114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296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9B526-FC74-D143-87B2-8D0665E7BFB9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785E-8B6C-4642-8CD7-99AF6913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785E-8B6C-4642-8CD7-99AF691323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42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785E-8B6C-4642-8CD7-99AF691323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64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785E-8B6C-4642-8CD7-99AF691323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34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785E-8B6C-4642-8CD7-99AF691323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7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785E-8B6C-4642-8CD7-99AF691323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96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785E-8B6C-4642-8CD7-99AF6913239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36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785E-8B6C-4642-8CD7-99AF6913239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83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785E-8B6C-4642-8CD7-99AF6913239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83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785E-8B6C-4642-8CD7-99AF6913239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9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6/28/2017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6/28/2017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6/28/2017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6/28/2017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6/28/2017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6/28/2017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6/28/2017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6/28/2017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iff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1946347"/>
          </a:xfrm>
        </p:spPr>
        <p:txBody>
          <a:bodyPr/>
          <a:lstStyle/>
          <a:p>
            <a:r>
              <a:rPr lang="en-US" sz="6000" dirty="0" smtClean="0"/>
              <a:t>Mobile strategy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61708" y="4964412"/>
            <a:ext cx="3693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Lisa </a:t>
            </a:r>
            <a:r>
              <a:rPr lang="en-US" b="1" dirty="0" smtClean="0"/>
              <a:t>Grace</a:t>
            </a:r>
            <a:endParaRPr lang="en-US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009903" y="5044470"/>
            <a:ext cx="3693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December 17, 2016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44" y="3090041"/>
            <a:ext cx="7843076" cy="123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0" y="471144"/>
            <a:ext cx="11362460" cy="1371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Mackenzie-Childs Social Media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0" y="401294"/>
            <a:ext cx="3317360" cy="4978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62" y="1600200"/>
            <a:ext cx="8168727" cy="472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7" y="1600200"/>
            <a:ext cx="2720018" cy="472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845" y="235527"/>
            <a:ext cx="329045" cy="6386946"/>
          </a:xfrm>
          <a:prstGeom prst="rect">
            <a:avLst/>
          </a:prstGeom>
          <a:solidFill>
            <a:srgbClr val="5A879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0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958" y="541484"/>
            <a:ext cx="11362460" cy="1371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Mackenzie-Childs </a:t>
            </a:r>
            <a:r>
              <a:rPr lang="en-US" sz="4400" dirty="0"/>
              <a:t>Social Media (</a:t>
            </a:r>
            <a:r>
              <a:rPr lang="en-US" sz="4400" dirty="0" err="1"/>
              <a:t>con’t</a:t>
            </a:r>
            <a:r>
              <a:rPr lang="en-US" sz="4400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0" y="401294"/>
            <a:ext cx="3317360" cy="49786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47" y="1522465"/>
            <a:ext cx="8961120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845" y="235527"/>
            <a:ext cx="329045" cy="6386946"/>
          </a:xfrm>
          <a:prstGeom prst="rect">
            <a:avLst/>
          </a:prstGeom>
          <a:solidFill>
            <a:srgbClr val="5A879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3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89" y="480230"/>
            <a:ext cx="11347513" cy="13716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Competitor sponsored advertising – Online</a:t>
            </a:r>
            <a:endParaRPr lang="en-US" sz="4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01294"/>
            <a:ext cx="3317360" cy="4978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97" y="1534411"/>
            <a:ext cx="8157246" cy="50158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2845" y="235527"/>
            <a:ext cx="329045" cy="6386946"/>
          </a:xfrm>
          <a:prstGeom prst="rect">
            <a:avLst/>
          </a:prstGeom>
          <a:solidFill>
            <a:srgbClr val="5A879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24" y="2471394"/>
            <a:ext cx="10377055" cy="1371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Current </a:t>
            </a:r>
            <a:r>
              <a:rPr lang="en-US" sz="4400" dirty="0"/>
              <a:t>Mobile Activity</a:t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0" y="401294"/>
            <a:ext cx="3317360" cy="497866"/>
          </a:xfrm>
        </p:spPr>
      </p:pic>
      <p:sp>
        <p:nvSpPr>
          <p:cNvPr id="3" name="TextBox 2"/>
          <p:cNvSpPr txBox="1"/>
          <p:nvPr/>
        </p:nvSpPr>
        <p:spPr>
          <a:xfrm>
            <a:off x="252845" y="235527"/>
            <a:ext cx="329045" cy="6386946"/>
          </a:xfrm>
          <a:prstGeom prst="rect">
            <a:avLst/>
          </a:prstGeom>
          <a:solidFill>
            <a:srgbClr val="5A879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 flipV="1">
            <a:off x="1038291" y="3146354"/>
            <a:ext cx="10905180" cy="45719"/>
          </a:xfrm>
          <a:prstGeom prst="rect">
            <a:avLst/>
          </a:prstGeom>
          <a:solidFill>
            <a:srgbClr val="5A879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576774"/>
            <a:ext cx="11391900" cy="103389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Influencers 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0" y="401294"/>
            <a:ext cx="3317360" cy="497866"/>
          </a:xfrm>
        </p:spPr>
      </p:pic>
      <p:sp>
        <p:nvSpPr>
          <p:cNvPr id="3" name="TextBox 2"/>
          <p:cNvSpPr txBox="1"/>
          <p:nvPr/>
        </p:nvSpPr>
        <p:spPr>
          <a:xfrm>
            <a:off x="581890" y="1444824"/>
            <a:ext cx="113624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Nurture and expand current relationship with retailer Ralph Lauren to promote collections using social media and email newsletters</a:t>
            </a:r>
          </a:p>
          <a:p>
            <a:r>
              <a:rPr lang="en-US" sz="2200" dirty="0" smtClean="0"/>
              <a:t>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85" y="2265142"/>
            <a:ext cx="7562850" cy="4220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2845" y="235527"/>
            <a:ext cx="329045" cy="6386946"/>
          </a:xfrm>
          <a:prstGeom prst="rect">
            <a:avLst/>
          </a:prstGeom>
          <a:solidFill>
            <a:srgbClr val="5A879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9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0" y="528294"/>
            <a:ext cx="10543310" cy="1371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Customer Personas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01294"/>
            <a:ext cx="3317360" cy="497866"/>
          </a:xfrm>
        </p:spPr>
      </p:pic>
      <p:sp>
        <p:nvSpPr>
          <p:cNvPr id="5" name="TextBox 4"/>
          <p:cNvSpPr txBox="1"/>
          <p:nvPr/>
        </p:nvSpPr>
        <p:spPr>
          <a:xfrm>
            <a:off x="252845" y="235527"/>
            <a:ext cx="329045" cy="6386946"/>
          </a:xfrm>
          <a:prstGeom prst="rect">
            <a:avLst/>
          </a:prstGeom>
          <a:solidFill>
            <a:srgbClr val="5A879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10801" y="1688879"/>
            <a:ext cx="88104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Existing Customer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2978673" y="2094536"/>
            <a:ext cx="88426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Female 50+ Collected </a:t>
            </a:r>
            <a:r>
              <a:rPr lang="en-US" sz="2200" dirty="0"/>
              <a:t>B</a:t>
            </a:r>
            <a:r>
              <a:rPr lang="en-US" sz="2200" dirty="0" smtClean="0"/>
              <a:t>ennington potters for years. Has all the classic pieces. Likes to knit, garden, bake and drives a Subaru. Tends to be frugal.</a:t>
            </a:r>
            <a:endParaRPr lang="en-US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82" y="1754886"/>
            <a:ext cx="1436974" cy="19524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9" t="-19359" r="-26542" b="7912"/>
          <a:stretch/>
        </p:blipFill>
        <p:spPr>
          <a:xfrm>
            <a:off x="1336431" y="3721475"/>
            <a:ext cx="2080704" cy="23749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23029" y="3822793"/>
            <a:ext cx="86982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New Customer</a:t>
            </a:r>
            <a:endParaRPr lang="en-US" sz="2200" dirty="0"/>
          </a:p>
        </p:txBody>
      </p:sp>
      <p:sp>
        <p:nvSpPr>
          <p:cNvPr id="11" name="Rectangle 10"/>
          <p:cNvSpPr/>
          <p:nvPr/>
        </p:nvSpPr>
        <p:spPr>
          <a:xfrm>
            <a:off x="2978672" y="4220578"/>
            <a:ext cx="884260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Female 30+ Buys sustainable and quality products. Active in social media, especially active on mobile platforms. Would like be considered understated wealthy or has resources. “can buy $30. mug” busy schedule with work and family. Drives </a:t>
            </a:r>
            <a:r>
              <a:rPr lang="en-US" sz="2200" dirty="0" smtClean="0"/>
              <a:t>Subaru or Range Rover, most likely </a:t>
            </a:r>
            <a:r>
              <a:rPr lang="en-US" sz="2200" dirty="0"/>
              <a:t>Vegetarian, bakes and gardens.</a:t>
            </a:r>
          </a:p>
        </p:txBody>
      </p:sp>
    </p:spTree>
    <p:extLst>
      <p:ext uri="{BB962C8B-B14F-4D97-AF65-F5344CB8AC3E}">
        <p14:creationId xmlns:p14="http://schemas.microsoft.com/office/powerpoint/2010/main" val="14968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0" y="788644"/>
            <a:ext cx="10543310" cy="103380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Mobile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0" y="401294"/>
            <a:ext cx="3317360" cy="4978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1" y="1822450"/>
            <a:ext cx="2625457" cy="4654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1822450"/>
            <a:ext cx="2672366" cy="4654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845" y="235527"/>
            <a:ext cx="329045" cy="6386946"/>
          </a:xfrm>
          <a:prstGeom prst="rect">
            <a:avLst/>
          </a:prstGeom>
          <a:solidFill>
            <a:srgbClr val="5A879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0" y="788644"/>
            <a:ext cx="10543310" cy="103380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User Experience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0" y="401294"/>
            <a:ext cx="3317360" cy="497866"/>
          </a:xfrm>
        </p:spPr>
      </p:pic>
      <p:sp>
        <p:nvSpPr>
          <p:cNvPr id="3" name="TextBox 2"/>
          <p:cNvSpPr txBox="1"/>
          <p:nvPr/>
        </p:nvSpPr>
        <p:spPr>
          <a:xfrm>
            <a:off x="914400" y="2255383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Mobile designed site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3210954"/>
            <a:ext cx="831500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Site has easy navigation for users</a:t>
            </a:r>
          </a:p>
          <a:p>
            <a:pPr marL="342900" indent="-342900">
              <a:buFont typeface="Arial" charset="0"/>
              <a:buChar char="•"/>
            </a:pPr>
            <a:endParaRPr lang="en-US" sz="22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Poor email sign up promotion, located at the bottom of page</a:t>
            </a:r>
          </a:p>
          <a:p>
            <a:pPr marL="342900" indent="-342900">
              <a:buFont typeface="Arial" charset="0"/>
              <a:buChar char="•"/>
            </a:pPr>
            <a:endParaRPr lang="en-US" sz="22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Recommendation: implement a chat feature for shoppers/consumers</a:t>
            </a:r>
            <a:endParaRPr lang="en-US" sz="2200" dirty="0"/>
          </a:p>
        </p:txBody>
      </p:sp>
      <p:sp>
        <p:nvSpPr>
          <p:cNvPr id="9" name="Right Arrow 8"/>
          <p:cNvSpPr/>
          <p:nvPr/>
        </p:nvSpPr>
        <p:spPr>
          <a:xfrm>
            <a:off x="6416568" y="5352511"/>
            <a:ext cx="2664373" cy="283779"/>
          </a:xfrm>
          <a:prstGeom prst="rightArrow">
            <a:avLst/>
          </a:prstGeom>
          <a:solidFill>
            <a:srgbClr val="5A879F"/>
          </a:solidFill>
          <a:ln>
            <a:solidFill>
              <a:srgbClr val="5A8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403" y="1616086"/>
            <a:ext cx="2507752" cy="44458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9403" y="5252465"/>
            <a:ext cx="2507752" cy="483870"/>
          </a:xfrm>
          <a:prstGeom prst="rect">
            <a:avLst/>
          </a:prstGeom>
          <a:solidFill>
            <a:srgbClr val="5A879F"/>
          </a:solidFill>
        </p:spPr>
      </p:pic>
      <p:sp>
        <p:nvSpPr>
          <p:cNvPr id="12" name="TextBox 11"/>
          <p:cNvSpPr txBox="1"/>
          <p:nvPr/>
        </p:nvSpPr>
        <p:spPr>
          <a:xfrm>
            <a:off x="252845" y="235527"/>
            <a:ext cx="329045" cy="6386946"/>
          </a:xfrm>
          <a:prstGeom prst="rect">
            <a:avLst/>
          </a:prstGeom>
          <a:solidFill>
            <a:srgbClr val="5A879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3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0" y="788644"/>
            <a:ext cx="10543310" cy="103380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Email 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0" y="401294"/>
            <a:ext cx="3317360" cy="497866"/>
          </a:xfrm>
        </p:spPr>
      </p:pic>
      <p:sp>
        <p:nvSpPr>
          <p:cNvPr id="3" name="TextBox 2"/>
          <p:cNvSpPr txBox="1"/>
          <p:nvPr/>
        </p:nvSpPr>
        <p:spPr>
          <a:xfrm>
            <a:off x="857250" y="1760352"/>
            <a:ext cx="108636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200" dirty="0" smtClean="0"/>
              <a:t>Email </a:t>
            </a:r>
            <a:r>
              <a:rPr lang="en-US" sz="2200" dirty="0"/>
              <a:t>sign up and marketing </a:t>
            </a:r>
            <a:r>
              <a:rPr lang="en-US" sz="2200" dirty="0" smtClean="0"/>
              <a:t>campaign stronger on desktop</a:t>
            </a:r>
            <a:endParaRPr lang="en-US" sz="2200" dirty="0"/>
          </a:p>
          <a:p>
            <a:pPr marL="914400" lvl="1" indent="-457200">
              <a:buFont typeface="Arial" charset="0"/>
              <a:buChar char="•"/>
            </a:pPr>
            <a:r>
              <a:rPr lang="en-US" sz="2200" dirty="0" smtClean="0"/>
              <a:t>Consistent sale </a:t>
            </a:r>
            <a:r>
              <a:rPr lang="en-US" sz="2200" dirty="0"/>
              <a:t>and promotion emails daily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19" y="2995126"/>
            <a:ext cx="1835239" cy="3257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986" y="2995126"/>
            <a:ext cx="1837462" cy="3257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9745" y="2598416"/>
            <a:ext cx="5295901" cy="412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Desktop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79985" y="2579588"/>
            <a:ext cx="3747889" cy="415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Mobile</a:t>
            </a:r>
            <a:endParaRPr lang="en-US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747" y="3011226"/>
            <a:ext cx="5295900" cy="31485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845" y="235527"/>
            <a:ext cx="329045" cy="6386946"/>
          </a:xfrm>
          <a:prstGeom prst="rect">
            <a:avLst/>
          </a:prstGeom>
          <a:solidFill>
            <a:srgbClr val="5A879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0" y="788644"/>
            <a:ext cx="10543310" cy="103380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Bennington Potters Social Media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0" y="401294"/>
            <a:ext cx="3317360" cy="497866"/>
          </a:xfrm>
        </p:spPr>
      </p:pic>
      <p:sp>
        <p:nvSpPr>
          <p:cNvPr id="3" name="TextBox 2"/>
          <p:cNvSpPr txBox="1"/>
          <p:nvPr/>
        </p:nvSpPr>
        <p:spPr>
          <a:xfrm>
            <a:off x="1051610" y="1746277"/>
            <a:ext cx="48246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endParaRPr lang="en-US" sz="22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200" dirty="0" smtClean="0"/>
              <a:t>1,549 likes </a:t>
            </a:r>
            <a:r>
              <a:rPr lang="en-US" sz="2200" dirty="0"/>
              <a:t>on </a:t>
            </a:r>
            <a:r>
              <a:rPr lang="en-US" sz="2200" dirty="0" smtClean="0"/>
              <a:t>Facebook</a:t>
            </a:r>
          </a:p>
          <a:p>
            <a:pPr marL="457200" indent="-457200">
              <a:buFont typeface="Arial" charset="0"/>
              <a:buChar char="•"/>
            </a:pPr>
            <a:endParaRPr lang="en-US" sz="22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200" dirty="0" smtClean="0"/>
              <a:t>147 followers on Instagram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845" y="235527"/>
            <a:ext cx="329045" cy="6386946"/>
          </a:xfrm>
          <a:prstGeom prst="rect">
            <a:avLst/>
          </a:prstGeom>
          <a:solidFill>
            <a:srgbClr val="5A879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838" y="1675950"/>
            <a:ext cx="2561957" cy="45419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515" y="1673907"/>
            <a:ext cx="2528373" cy="45440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09838" y="6217924"/>
            <a:ext cx="2561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Instagram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941515" y="6217924"/>
            <a:ext cx="2561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Facebook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6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4" y="642594"/>
            <a:ext cx="10377055" cy="1371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Introduction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0" y="401294"/>
            <a:ext cx="3317360" cy="497866"/>
          </a:xfrm>
        </p:spPr>
      </p:pic>
      <p:sp>
        <p:nvSpPr>
          <p:cNvPr id="3" name="TextBox 2"/>
          <p:cNvSpPr txBox="1"/>
          <p:nvPr/>
        </p:nvSpPr>
        <p:spPr>
          <a:xfrm>
            <a:off x="252845" y="235527"/>
            <a:ext cx="329045" cy="6386946"/>
          </a:xfrm>
          <a:prstGeom prst="rect">
            <a:avLst/>
          </a:prstGeom>
          <a:solidFill>
            <a:srgbClr val="5A879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2536" y="2522482"/>
            <a:ext cx="10649242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Manufacture of unique Handcrafted Stoneware. It is privately owned. It has been operated by the founder and now </a:t>
            </a:r>
            <a:r>
              <a:rPr lang="en-US" sz="2300" dirty="0" smtClean="0"/>
              <a:t>his wife </a:t>
            </a:r>
            <a:r>
              <a:rPr lang="en-US" sz="2300" dirty="0"/>
              <a:t>in the original plant in </a:t>
            </a:r>
            <a:r>
              <a:rPr lang="en-US" sz="2300" dirty="0" smtClean="0"/>
              <a:t>Bennington, Vermont </a:t>
            </a:r>
            <a:r>
              <a:rPr lang="en-US" sz="2300" dirty="0"/>
              <a:t>since 1949. They have a retail store in Bennington and Burlington, Vermont and a growing online business. It is a regional business with a customer base composed of customers from the New England states along with New York and New Jersey.</a:t>
            </a:r>
          </a:p>
          <a:p>
            <a:endParaRPr lang="en-US" sz="2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83" y="768779"/>
            <a:ext cx="1371600" cy="13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8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0" y="788644"/>
            <a:ext cx="10543310" cy="1033806"/>
          </a:xfrm>
        </p:spPr>
        <p:txBody>
          <a:bodyPr>
            <a:normAutofit/>
          </a:bodyPr>
          <a:lstStyle/>
          <a:p>
            <a:r>
              <a:rPr lang="en-US" sz="4400" dirty="0"/>
              <a:t>Bennington Potters has ground to gain</a:t>
            </a:r>
            <a:endParaRPr lang="en-US" sz="4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0" y="401294"/>
            <a:ext cx="3317360" cy="497866"/>
          </a:xfrm>
        </p:spPr>
      </p:pic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472843"/>
              </p:ext>
            </p:extLst>
          </p:nvPr>
        </p:nvGraphicFramePr>
        <p:xfrm>
          <a:off x="729178" y="1822450"/>
          <a:ext cx="11076862" cy="4648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4886"/>
                <a:gridCol w="2998601"/>
                <a:gridCol w="3024553"/>
                <a:gridCol w="2408822"/>
              </a:tblGrid>
              <a:tr h="720497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solidFill>
                      <a:srgbClr val="5A87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Simon Pearce</a:t>
                      </a:r>
                      <a:endParaRPr lang="en-US" sz="1500" dirty="0"/>
                    </a:p>
                  </a:txBody>
                  <a:tcPr anchor="ctr">
                    <a:solidFill>
                      <a:srgbClr val="5A87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Mackenzie-Childs</a:t>
                      </a:r>
                      <a:endParaRPr lang="en-US" sz="1500" dirty="0"/>
                    </a:p>
                  </a:txBody>
                  <a:tcPr anchor="ctr">
                    <a:solidFill>
                      <a:srgbClr val="5A87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Bennington Potters</a:t>
                      </a:r>
                      <a:endParaRPr lang="en-US" sz="1500" dirty="0"/>
                    </a:p>
                  </a:txBody>
                  <a:tcPr anchor="ctr">
                    <a:solidFill>
                      <a:srgbClr val="5A879F"/>
                    </a:solidFill>
                  </a:tcPr>
                </a:tc>
              </a:tr>
              <a:tr h="72049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Facebook Likes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24,933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50,569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1,549</a:t>
                      </a:r>
                      <a:endParaRPr lang="en-US" sz="1500" dirty="0"/>
                    </a:p>
                  </a:txBody>
                  <a:tcPr anchor="ctr"/>
                </a:tc>
              </a:tr>
              <a:tr h="124359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Instagram Followers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8,604 (1,144 posts; 7,000 tags)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38,900 (725 posts; 25,000 tags) 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147</a:t>
                      </a:r>
                      <a:endParaRPr lang="en-US" sz="1500" dirty="0"/>
                    </a:p>
                  </a:txBody>
                  <a:tcPr anchor="ctr"/>
                </a:tc>
              </a:tr>
              <a:tr h="72049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Twitter Followers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2,444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536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N/A</a:t>
                      </a:r>
                      <a:endParaRPr lang="en-US" sz="1500" dirty="0"/>
                    </a:p>
                  </a:txBody>
                  <a:tcPr anchor="ctr"/>
                </a:tc>
              </a:tr>
              <a:tr h="124359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Pinterest Followers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1,097 (11 boards/k pins)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19,993 (108 boards/5k pins)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N/A</a:t>
                      </a:r>
                      <a:endParaRPr lang="en-US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2845" y="246549"/>
            <a:ext cx="329045" cy="6386946"/>
          </a:xfrm>
          <a:prstGeom prst="rect">
            <a:avLst/>
          </a:prstGeom>
          <a:solidFill>
            <a:srgbClr val="5A879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0" y="788644"/>
            <a:ext cx="10543310" cy="103380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Advertising 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0" y="401294"/>
            <a:ext cx="3317360" cy="497866"/>
          </a:xfrm>
        </p:spPr>
      </p:pic>
      <p:sp>
        <p:nvSpPr>
          <p:cNvPr id="3" name="TextBox 2"/>
          <p:cNvSpPr txBox="1"/>
          <p:nvPr/>
        </p:nvSpPr>
        <p:spPr>
          <a:xfrm>
            <a:off x="646233" y="1760352"/>
            <a:ext cx="8371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400" dirty="0"/>
              <a:t>No sponsored </a:t>
            </a:r>
            <a:r>
              <a:rPr lang="en-US" sz="2400" dirty="0" smtClean="0"/>
              <a:t>advertising</a:t>
            </a:r>
          </a:p>
          <a:p>
            <a:pPr marL="457200" indent="-457200">
              <a:buFont typeface="Arial" charset="0"/>
              <a:buChar char="•"/>
            </a:pPr>
            <a:endParaRPr lang="en-US" sz="24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Feature best selling items in sponsored google ads</a:t>
            </a:r>
          </a:p>
          <a:p>
            <a:pPr marL="457200" indent="-457200">
              <a:buFont typeface="Arial" charset="0"/>
              <a:buChar char="•"/>
            </a:pPr>
            <a:endParaRPr lang="en-US" sz="24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Improve SEO listing by allowing access for email sign up link to appear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2845" y="235527"/>
            <a:ext cx="329045" cy="6386946"/>
          </a:xfrm>
          <a:prstGeom prst="rect">
            <a:avLst/>
          </a:prstGeom>
          <a:solidFill>
            <a:srgbClr val="5A879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542" y="1674056"/>
            <a:ext cx="2742210" cy="48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91" y="1838350"/>
            <a:ext cx="10905180" cy="1371600"/>
          </a:xfrm>
        </p:spPr>
        <p:txBody>
          <a:bodyPr>
            <a:normAutofit/>
          </a:bodyPr>
          <a:lstStyle/>
          <a:p>
            <a:r>
              <a:rPr lang="en-US" sz="4400" dirty="0"/>
              <a:t>Proposed Mobile </a:t>
            </a:r>
            <a:r>
              <a:rPr lang="en-US" sz="4400"/>
              <a:t>Strategy 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0" y="401294"/>
            <a:ext cx="3317360" cy="497866"/>
          </a:xfrm>
        </p:spPr>
      </p:pic>
      <p:sp>
        <p:nvSpPr>
          <p:cNvPr id="3" name="TextBox 2"/>
          <p:cNvSpPr txBox="1"/>
          <p:nvPr/>
        </p:nvSpPr>
        <p:spPr>
          <a:xfrm>
            <a:off x="252845" y="235527"/>
            <a:ext cx="329045" cy="6386946"/>
          </a:xfrm>
          <a:prstGeom prst="rect">
            <a:avLst/>
          </a:prstGeom>
          <a:solidFill>
            <a:srgbClr val="5A879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 flipV="1">
            <a:off x="1139483" y="2893131"/>
            <a:ext cx="10803987" cy="45723"/>
          </a:xfrm>
          <a:prstGeom prst="rect">
            <a:avLst/>
          </a:prstGeom>
          <a:solidFill>
            <a:srgbClr val="5A879F"/>
          </a:solidFill>
          <a:ln w="3175">
            <a:solidFill>
              <a:srgbClr val="5A879F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38291" y="2938855"/>
            <a:ext cx="10905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(Mobile Moments)</a:t>
            </a:r>
          </a:p>
        </p:txBody>
      </p:sp>
    </p:spTree>
    <p:extLst>
      <p:ext uri="{BB962C8B-B14F-4D97-AF65-F5344CB8AC3E}">
        <p14:creationId xmlns:p14="http://schemas.microsoft.com/office/powerpoint/2010/main" val="156845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0" y="558186"/>
            <a:ext cx="11362460" cy="1371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Mobile Moments Development Plan 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01294"/>
            <a:ext cx="3317360" cy="497866"/>
          </a:xfrm>
        </p:spPr>
      </p:pic>
      <p:sp>
        <p:nvSpPr>
          <p:cNvPr id="3" name="TextBox 2"/>
          <p:cNvSpPr txBox="1"/>
          <p:nvPr/>
        </p:nvSpPr>
        <p:spPr>
          <a:xfrm>
            <a:off x="610026" y="1538627"/>
            <a:ext cx="1144598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100" dirty="0" smtClean="0"/>
              <a:t>Increase social media presence</a:t>
            </a:r>
          </a:p>
          <a:p>
            <a:pPr marL="457200" indent="-457200">
              <a:buFont typeface="Arial" charset="0"/>
              <a:buChar char="•"/>
            </a:pPr>
            <a:endParaRPr lang="en-US" sz="2100" dirty="0" smtClean="0"/>
          </a:p>
          <a:p>
            <a:pPr marL="914400" lvl="1" indent="-457200">
              <a:buFont typeface="Arial" charset="0"/>
              <a:buChar char="•"/>
            </a:pPr>
            <a:r>
              <a:rPr lang="en-US" sz="2100" dirty="0" smtClean="0"/>
              <a:t>Generate stronger presence by using identified hashtags when posting on Instagram and Pinterest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100" dirty="0" smtClean="0"/>
              <a:t>Implement campaign on social media including customers generated video and photo posts using Bennington pottery (i.e. #</a:t>
            </a:r>
            <a:r>
              <a:rPr lang="en-US" sz="2100" dirty="0" err="1" smtClean="0"/>
              <a:t>mybenningtonpottery</a:t>
            </a:r>
            <a:r>
              <a:rPr lang="en-US" sz="2100" dirty="0" smtClean="0"/>
              <a:t> hashtag) </a:t>
            </a:r>
          </a:p>
          <a:p>
            <a:pPr marL="457200" indent="-457200">
              <a:buFont typeface="Arial" charset="0"/>
              <a:buChar char="•"/>
            </a:pPr>
            <a:endParaRPr lang="en-US" sz="2100" dirty="0"/>
          </a:p>
          <a:p>
            <a:pPr marL="457200" indent="-457200">
              <a:buFont typeface="Arial" charset="0"/>
              <a:buChar char="•"/>
            </a:pPr>
            <a:r>
              <a:rPr lang="en-US" sz="2100" dirty="0" smtClean="0"/>
              <a:t>Implement sponsored advertising</a:t>
            </a:r>
          </a:p>
          <a:p>
            <a:pPr marL="457200" indent="-457200">
              <a:buFont typeface="Arial" charset="0"/>
              <a:buChar char="•"/>
            </a:pPr>
            <a:endParaRPr lang="en-US" sz="2100" dirty="0"/>
          </a:p>
          <a:p>
            <a:pPr marL="457200" indent="-457200">
              <a:buFont typeface="Arial" charset="0"/>
              <a:buChar char="•"/>
            </a:pPr>
            <a:r>
              <a:rPr lang="en-US" sz="2100" dirty="0" smtClean="0"/>
              <a:t>Promote brand awareness from influencers via social media and blogs</a:t>
            </a:r>
          </a:p>
          <a:p>
            <a:pPr marL="457200" indent="-457200">
              <a:buFont typeface="Arial" charset="0"/>
              <a:buChar char="•"/>
            </a:pPr>
            <a:endParaRPr lang="en-US" sz="2100" dirty="0"/>
          </a:p>
          <a:p>
            <a:pPr marL="457200" indent="-457200">
              <a:buFont typeface="Arial" charset="0"/>
              <a:buChar char="•"/>
            </a:pPr>
            <a:r>
              <a:rPr lang="en-US" sz="2100" dirty="0" smtClean="0"/>
              <a:t>Partner with businesses in community for affiliate marketing program:</a:t>
            </a:r>
          </a:p>
          <a:p>
            <a:pPr marL="457200" indent="-457200">
              <a:buFont typeface="Arial" charset="0"/>
              <a:buChar char="•"/>
            </a:pPr>
            <a:endParaRPr lang="en-US" sz="2100" dirty="0"/>
          </a:p>
          <a:p>
            <a:pPr marL="914400" lvl="1" indent="-457200">
              <a:buFont typeface="Arial" charset="0"/>
              <a:buChar char="•"/>
            </a:pPr>
            <a:r>
              <a:rPr lang="en-US" sz="2100" dirty="0" smtClean="0"/>
              <a:t>Local/regional restaurants &amp; gift shops, local tourism boards and regional home decorating stores. </a:t>
            </a:r>
            <a:endParaRPr lang="en-US" sz="2100" dirty="0"/>
          </a:p>
        </p:txBody>
      </p:sp>
      <p:sp>
        <p:nvSpPr>
          <p:cNvPr id="5" name="TextBox 4"/>
          <p:cNvSpPr txBox="1"/>
          <p:nvPr/>
        </p:nvSpPr>
        <p:spPr>
          <a:xfrm>
            <a:off x="252845" y="235527"/>
            <a:ext cx="329045" cy="6386946"/>
          </a:xfrm>
          <a:prstGeom prst="rect">
            <a:avLst/>
          </a:prstGeom>
          <a:solidFill>
            <a:srgbClr val="5A879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89" y="662032"/>
            <a:ext cx="11361581" cy="1033806"/>
          </a:xfrm>
        </p:spPr>
        <p:txBody>
          <a:bodyPr>
            <a:noAutofit/>
          </a:bodyPr>
          <a:lstStyle/>
          <a:p>
            <a:r>
              <a:rPr lang="en-US" sz="3900" dirty="0" smtClean="0"/>
              <a:t>Social Media</a:t>
            </a:r>
            <a:endParaRPr lang="en-US" sz="39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0" y="401294"/>
            <a:ext cx="3317360" cy="497866"/>
          </a:xfrm>
        </p:spPr>
      </p:pic>
      <p:sp>
        <p:nvSpPr>
          <p:cNvPr id="3" name="TextBox 2"/>
          <p:cNvSpPr txBox="1"/>
          <p:nvPr/>
        </p:nvSpPr>
        <p:spPr>
          <a:xfrm>
            <a:off x="581890" y="1155436"/>
            <a:ext cx="11361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endParaRPr lang="en-US" sz="22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200" dirty="0" smtClean="0"/>
              <a:t>Hashtags to utilize for social media pages</a:t>
            </a:r>
          </a:p>
          <a:p>
            <a:pPr marL="457200" indent="-457200">
              <a:buFont typeface="Arial" charset="0"/>
              <a:buChar char="•"/>
            </a:pP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252845" y="235527"/>
            <a:ext cx="329045" cy="6386946"/>
          </a:xfrm>
          <a:prstGeom prst="rect">
            <a:avLst/>
          </a:prstGeom>
          <a:solidFill>
            <a:srgbClr val="5A879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3551" y="1969472"/>
            <a:ext cx="912993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#</a:t>
            </a:r>
            <a:r>
              <a:rPr lang="en-US" sz="2200" dirty="0"/>
              <a:t>gifts				</a:t>
            </a:r>
            <a:r>
              <a:rPr lang="en-US" sz="2200" dirty="0" smtClean="0"/>
              <a:t>		8 </a:t>
            </a:r>
            <a:r>
              <a:rPr lang="en-US" sz="2200" dirty="0"/>
              <a:t>million</a:t>
            </a:r>
          </a:p>
          <a:p>
            <a:r>
              <a:rPr lang="en-US" sz="2200" dirty="0"/>
              <a:t>#</a:t>
            </a:r>
            <a:r>
              <a:rPr lang="en-US" sz="2200" dirty="0" err="1"/>
              <a:t>bennington</a:t>
            </a:r>
            <a:r>
              <a:rPr lang="en-US" sz="2200" dirty="0"/>
              <a:t>			</a:t>
            </a:r>
            <a:r>
              <a:rPr lang="en-US" sz="2200" dirty="0" smtClean="0"/>
              <a:t>	26K</a:t>
            </a:r>
            <a:endParaRPr lang="en-US" sz="2200" dirty="0"/>
          </a:p>
          <a:p>
            <a:r>
              <a:rPr lang="en-US" sz="2200" dirty="0"/>
              <a:t>#</a:t>
            </a:r>
            <a:r>
              <a:rPr lang="en-US" sz="2200" dirty="0" err="1"/>
              <a:t>benningtonpottery</a:t>
            </a:r>
            <a:r>
              <a:rPr lang="en-US" sz="2200" dirty="0"/>
              <a:t>	</a:t>
            </a:r>
            <a:r>
              <a:rPr lang="en-US" sz="2200" dirty="0" smtClean="0"/>
              <a:t>363k</a:t>
            </a:r>
            <a:endParaRPr lang="en-US" sz="2200" dirty="0"/>
          </a:p>
          <a:p>
            <a:r>
              <a:rPr lang="en-US" sz="2200" dirty="0" smtClean="0"/>
              <a:t>#</a:t>
            </a:r>
            <a:r>
              <a:rPr lang="en-US" sz="2200" dirty="0" err="1"/>
              <a:t>uniquegifts</a:t>
            </a:r>
            <a:r>
              <a:rPr lang="en-US" sz="2200" dirty="0"/>
              <a:t>			</a:t>
            </a:r>
            <a:r>
              <a:rPr lang="en-US" sz="2200" dirty="0" smtClean="0"/>
              <a:t>	160K </a:t>
            </a:r>
            <a:endParaRPr lang="en-US" sz="2200" dirty="0"/>
          </a:p>
          <a:p>
            <a:r>
              <a:rPr lang="en-US" sz="2200" dirty="0"/>
              <a:t>#</a:t>
            </a:r>
            <a:r>
              <a:rPr lang="en-US" sz="2200" dirty="0" err="1"/>
              <a:t>holidayshopping</a:t>
            </a:r>
            <a:r>
              <a:rPr lang="en-US" sz="2200" dirty="0"/>
              <a:t>		422K </a:t>
            </a:r>
          </a:p>
          <a:p>
            <a:r>
              <a:rPr lang="en-US" sz="2200" dirty="0"/>
              <a:t>#</a:t>
            </a:r>
            <a:r>
              <a:rPr lang="en-US" sz="2200" dirty="0" err="1"/>
              <a:t>freeshipping</a:t>
            </a:r>
            <a:r>
              <a:rPr lang="en-US" sz="2200" dirty="0"/>
              <a:t>			1.7 million</a:t>
            </a:r>
          </a:p>
          <a:p>
            <a:r>
              <a:rPr lang="en-US" sz="2200" dirty="0"/>
              <a:t>#</a:t>
            </a:r>
            <a:r>
              <a:rPr lang="en-US" sz="2200" dirty="0" err="1"/>
              <a:t>madeinvermont</a:t>
            </a:r>
            <a:r>
              <a:rPr lang="en-US" sz="2200" dirty="0"/>
              <a:t>		17K</a:t>
            </a:r>
          </a:p>
          <a:p>
            <a:r>
              <a:rPr lang="en-US" sz="2200" dirty="0"/>
              <a:t>#pottery			</a:t>
            </a:r>
            <a:r>
              <a:rPr lang="en-US" sz="2200" dirty="0" smtClean="0"/>
              <a:t>		1.9 million</a:t>
            </a:r>
          </a:p>
          <a:p>
            <a:r>
              <a:rPr lang="en-US" sz="2200" dirty="0" smtClean="0"/>
              <a:t>#ceramic					2.5 million</a:t>
            </a:r>
            <a:r>
              <a:rPr lang="en-US" sz="2200" dirty="0"/>
              <a:t>	</a:t>
            </a:r>
          </a:p>
          <a:p>
            <a:r>
              <a:rPr lang="en-US" sz="2200" dirty="0"/>
              <a:t>#stoneware			</a:t>
            </a:r>
            <a:r>
              <a:rPr lang="en-US" sz="2200" dirty="0" smtClean="0"/>
              <a:t>	213K </a:t>
            </a:r>
            <a:endParaRPr lang="en-US" sz="2200" dirty="0"/>
          </a:p>
          <a:p>
            <a:r>
              <a:rPr lang="en-US" sz="2200" dirty="0"/>
              <a:t>#</a:t>
            </a:r>
            <a:r>
              <a:rPr lang="en-US" sz="2200" dirty="0" err="1"/>
              <a:t>madeinamerica</a:t>
            </a:r>
            <a:r>
              <a:rPr lang="en-US" sz="2200" dirty="0"/>
              <a:t>		</a:t>
            </a:r>
            <a:r>
              <a:rPr lang="en-US" sz="2200" dirty="0" smtClean="0"/>
              <a:t>1 </a:t>
            </a:r>
            <a:r>
              <a:rPr lang="en-US" sz="2200" dirty="0"/>
              <a:t>million</a:t>
            </a:r>
          </a:p>
          <a:p>
            <a:r>
              <a:rPr lang="en-US" sz="2200" dirty="0" smtClean="0"/>
              <a:t>#</a:t>
            </a:r>
            <a:r>
              <a:rPr lang="en-US" sz="2200" dirty="0" err="1" smtClean="0"/>
              <a:t>vermont</a:t>
            </a:r>
            <a:r>
              <a:rPr lang="en-US" sz="2200" dirty="0" smtClean="0"/>
              <a:t>					1.8 million</a:t>
            </a:r>
          </a:p>
          <a:p>
            <a:r>
              <a:rPr lang="en-US" sz="2200" dirty="0" smtClean="0"/>
              <a:t>#</a:t>
            </a:r>
            <a:r>
              <a:rPr lang="en-US" sz="2200" dirty="0" err="1" smtClean="0"/>
              <a:t>mybenningtonpottery</a:t>
            </a:r>
            <a:r>
              <a:rPr lang="en-US" sz="2200" dirty="0" smtClean="0"/>
              <a:t> campaign (promote)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9646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0" y="452094"/>
            <a:ext cx="10543310" cy="1371600"/>
          </a:xfrm>
        </p:spPr>
        <p:txBody>
          <a:bodyPr>
            <a:normAutofit/>
          </a:bodyPr>
          <a:lstStyle/>
          <a:p>
            <a:r>
              <a:rPr lang="en-US" sz="4400" dirty="0"/>
              <a:t>S</a:t>
            </a:r>
            <a:r>
              <a:rPr lang="en-US" sz="4400" dirty="0" smtClean="0"/>
              <a:t>ponsored advertising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01294"/>
            <a:ext cx="3317360" cy="49786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161" y="1529991"/>
            <a:ext cx="7433519" cy="4341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845" y="235527"/>
            <a:ext cx="329045" cy="6386946"/>
          </a:xfrm>
          <a:prstGeom prst="rect">
            <a:avLst/>
          </a:prstGeom>
          <a:solidFill>
            <a:srgbClr val="5A879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380" y="1115727"/>
            <a:ext cx="3175000" cy="254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29380" y="3655727"/>
            <a:ext cx="3246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 smtClean="0">
                <a:solidFill>
                  <a:srgbClr val="005B9F"/>
                </a:solidFill>
                <a:latin typeface="Arial" charset="0"/>
                <a:ea typeface="Arial" charset="0"/>
                <a:cs typeface="Arial" charset="0"/>
              </a:rPr>
              <a:t>Classic </a:t>
            </a:r>
            <a:r>
              <a:rPr lang="en-US" sz="1400" dirty="0">
                <a:solidFill>
                  <a:srgbClr val="005B9F"/>
                </a:solidFill>
                <a:latin typeface="Arial" charset="0"/>
                <a:ea typeface="Arial" charset="0"/>
                <a:cs typeface="Arial" charset="0"/>
              </a:rPr>
              <a:t>Dinnerware 3-Piece Place Setting</a:t>
            </a:r>
          </a:p>
          <a:p>
            <a:pPr fontAlgn="base"/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$</a:t>
            </a: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66.00–$79.00</a:t>
            </a:r>
          </a:p>
          <a:p>
            <a:r>
              <a:rPr lang="en-US" sz="1400" b="1" dirty="0" err="1" smtClean="0">
                <a:solidFill>
                  <a:srgbClr val="3C894B"/>
                </a:solidFill>
                <a:latin typeface="Arial" charset="0"/>
                <a:ea typeface="Arial" charset="0"/>
                <a:cs typeface="Arial" charset="0"/>
              </a:rPr>
              <a:t>www.benningtonpotters.com</a:t>
            </a:r>
            <a:endParaRPr lang="en-US" sz="1400" b="1" dirty="0">
              <a:solidFill>
                <a:srgbClr val="3C894B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44" y="1510405"/>
            <a:ext cx="2496520" cy="443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0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0" y="1083681"/>
            <a:ext cx="11375648" cy="70442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Promote brand recognition via social media and email marketing: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0" y="401294"/>
            <a:ext cx="3317360" cy="4978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69" y="2473689"/>
            <a:ext cx="6417326" cy="39514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900" y="1684605"/>
            <a:ext cx="10401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endParaRPr lang="en-US" sz="2200" dirty="0"/>
          </a:p>
          <a:p>
            <a:pPr marL="457200" indent="-457200">
              <a:buFont typeface="Arial" charset="0"/>
              <a:buChar char="•"/>
            </a:pPr>
            <a:r>
              <a:rPr lang="en-US" sz="2200" dirty="0"/>
              <a:t>Dinnerware featured in Architectural Digest</a:t>
            </a:r>
          </a:p>
          <a:p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252845" y="235527"/>
            <a:ext cx="329045" cy="6386946"/>
          </a:xfrm>
          <a:prstGeom prst="rect">
            <a:avLst/>
          </a:prstGeom>
          <a:solidFill>
            <a:srgbClr val="5A879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0" y="401294"/>
            <a:ext cx="3317360" cy="497866"/>
          </a:xfrm>
        </p:spPr>
      </p:pic>
      <p:sp>
        <p:nvSpPr>
          <p:cNvPr id="6" name="TextBox 5"/>
          <p:cNvSpPr txBox="1"/>
          <p:nvPr/>
        </p:nvSpPr>
        <p:spPr>
          <a:xfrm>
            <a:off x="742950" y="679737"/>
            <a:ext cx="10722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endParaRPr lang="en-US" sz="2200" dirty="0"/>
          </a:p>
          <a:p>
            <a:pPr marL="457200" indent="-457200">
              <a:buFont typeface="Arial" charset="0"/>
              <a:buChar char="•"/>
            </a:pPr>
            <a:r>
              <a:rPr lang="en-US" sz="2200" dirty="0" smtClean="0"/>
              <a:t>White House selected ceramic dinnerware 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1709991"/>
            <a:ext cx="6494068" cy="43250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845" y="235527"/>
            <a:ext cx="329045" cy="6386946"/>
          </a:xfrm>
          <a:prstGeom prst="rect">
            <a:avLst/>
          </a:prstGeom>
          <a:solidFill>
            <a:srgbClr val="5A879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363" y="2057400"/>
            <a:ext cx="10377055" cy="13716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Mobile Ad Campaign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0" y="401294"/>
            <a:ext cx="3317360" cy="497866"/>
          </a:xfrm>
        </p:spPr>
      </p:pic>
      <p:sp>
        <p:nvSpPr>
          <p:cNvPr id="3" name="TextBox 2"/>
          <p:cNvSpPr txBox="1"/>
          <p:nvPr/>
        </p:nvSpPr>
        <p:spPr>
          <a:xfrm>
            <a:off x="252845" y="235527"/>
            <a:ext cx="329045" cy="6386946"/>
          </a:xfrm>
          <a:prstGeom prst="rect">
            <a:avLst/>
          </a:prstGeom>
          <a:solidFill>
            <a:srgbClr val="5A879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 flipV="1">
            <a:off x="1097279" y="2583647"/>
            <a:ext cx="10818056" cy="45719"/>
          </a:xfrm>
          <a:prstGeom prst="rect">
            <a:avLst/>
          </a:prstGeom>
          <a:solidFill>
            <a:srgbClr val="5A879F"/>
          </a:solidFill>
          <a:ln w="3175">
            <a:solidFill>
              <a:srgbClr val="5A879F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87296" y="2644726"/>
            <a:ext cx="9872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Facebook </a:t>
            </a:r>
            <a:r>
              <a:rPr lang="en-US" sz="4000" dirty="0"/>
              <a:t>and Google</a:t>
            </a:r>
          </a:p>
        </p:txBody>
      </p:sp>
    </p:spTree>
    <p:extLst>
      <p:ext uri="{BB962C8B-B14F-4D97-AF65-F5344CB8AC3E}">
        <p14:creationId xmlns:p14="http://schemas.microsoft.com/office/powerpoint/2010/main" val="52301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0" y="704342"/>
            <a:ext cx="11361581" cy="1371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Proposed Mobile Ad Campaign:</a:t>
            </a:r>
            <a:br>
              <a:rPr lang="en-US" sz="4000" dirty="0" smtClean="0"/>
            </a:br>
            <a:r>
              <a:rPr lang="en-US" sz="4000" dirty="0" smtClean="0"/>
              <a:t>Utilizing Facebook and Google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01294"/>
            <a:ext cx="3317360" cy="497866"/>
          </a:xfrm>
        </p:spPr>
      </p:pic>
      <p:sp>
        <p:nvSpPr>
          <p:cNvPr id="6" name="TextBox 5"/>
          <p:cNvSpPr txBox="1"/>
          <p:nvPr/>
        </p:nvSpPr>
        <p:spPr>
          <a:xfrm>
            <a:off x="252845" y="235527"/>
            <a:ext cx="329045" cy="6386946"/>
          </a:xfrm>
          <a:prstGeom prst="rect">
            <a:avLst/>
          </a:prstGeom>
          <a:solidFill>
            <a:srgbClr val="5A879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42" y="2073861"/>
            <a:ext cx="3962728" cy="4367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688" y="2087929"/>
            <a:ext cx="2385520" cy="426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6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4" y="642594"/>
            <a:ext cx="10377055" cy="1371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Content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0" y="401294"/>
            <a:ext cx="3317360" cy="497866"/>
          </a:xfrm>
        </p:spPr>
      </p:pic>
      <p:sp>
        <p:nvSpPr>
          <p:cNvPr id="3" name="TextBox 2"/>
          <p:cNvSpPr txBox="1"/>
          <p:nvPr/>
        </p:nvSpPr>
        <p:spPr>
          <a:xfrm>
            <a:off x="252845" y="235527"/>
            <a:ext cx="329045" cy="6386946"/>
          </a:xfrm>
          <a:prstGeom prst="rect">
            <a:avLst/>
          </a:prstGeom>
          <a:solidFill>
            <a:srgbClr val="5A879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2536" y="1945707"/>
            <a:ext cx="106492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3200" dirty="0" smtClean="0"/>
              <a:t>Market Landscape</a:t>
            </a:r>
          </a:p>
          <a:p>
            <a:pPr marL="342900" indent="-342900">
              <a:buFont typeface="Arial" charset="0"/>
              <a:buChar char="•"/>
            </a:pPr>
            <a:endParaRPr lang="en-US" sz="32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3200" dirty="0" smtClean="0"/>
              <a:t>Current Mobile Activity</a:t>
            </a:r>
          </a:p>
          <a:p>
            <a:pPr marL="342900" indent="-342900">
              <a:buFont typeface="Arial" charset="0"/>
              <a:buChar char="•"/>
            </a:pPr>
            <a:endParaRPr lang="en-US" sz="32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3200" dirty="0" smtClean="0"/>
              <a:t>Proposed Mobile Strategy (Mobile Moments)</a:t>
            </a:r>
          </a:p>
          <a:p>
            <a:pPr marL="342900" indent="-342900">
              <a:buFont typeface="Arial" charset="0"/>
              <a:buChar char="•"/>
            </a:pPr>
            <a:endParaRPr lang="en-US" sz="32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3200" dirty="0"/>
              <a:t>Mobile Ad </a:t>
            </a:r>
            <a:r>
              <a:rPr lang="en-US" sz="3200" dirty="0" smtClean="0"/>
              <a:t>Campaign - Facebook </a:t>
            </a:r>
            <a:r>
              <a:rPr lang="en-US" sz="3200" dirty="0"/>
              <a:t>and Google</a:t>
            </a:r>
          </a:p>
        </p:txBody>
      </p:sp>
    </p:spTree>
    <p:extLst>
      <p:ext uri="{BB962C8B-B14F-4D97-AF65-F5344CB8AC3E}">
        <p14:creationId xmlns:p14="http://schemas.microsoft.com/office/powerpoint/2010/main" val="116211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973" y="704342"/>
            <a:ext cx="10543310" cy="1371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Cost Per 1000 Impressions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01294"/>
            <a:ext cx="3317360" cy="497866"/>
          </a:xfrm>
        </p:spPr>
      </p:pic>
      <p:sp>
        <p:nvSpPr>
          <p:cNvPr id="6" name="TextBox 5"/>
          <p:cNvSpPr txBox="1"/>
          <p:nvPr/>
        </p:nvSpPr>
        <p:spPr>
          <a:xfrm>
            <a:off x="252845" y="235527"/>
            <a:ext cx="329045" cy="6386946"/>
          </a:xfrm>
          <a:prstGeom prst="rect">
            <a:avLst/>
          </a:prstGeom>
          <a:solidFill>
            <a:srgbClr val="5A879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80"/>
          <a:stretch/>
        </p:blipFill>
        <p:spPr>
          <a:xfrm>
            <a:off x="801855" y="1774934"/>
            <a:ext cx="5213132" cy="4292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4952" y="2911689"/>
            <a:ext cx="5153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Proposed Budget</a:t>
            </a:r>
          </a:p>
          <a:p>
            <a:r>
              <a:rPr lang="en-US" sz="2200" dirty="0" smtClean="0"/>
              <a:t>$500. Month  Facebook for 6 months</a:t>
            </a:r>
          </a:p>
          <a:p>
            <a:r>
              <a:rPr lang="en-US" sz="2200" dirty="0" smtClean="0"/>
              <a:t>$500. Month Google </a:t>
            </a:r>
            <a:r>
              <a:rPr lang="en-US" sz="2200" dirty="0" err="1" smtClean="0"/>
              <a:t>Adwords</a:t>
            </a:r>
            <a:endParaRPr lang="en-US" sz="22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9765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0" y="549594"/>
            <a:ext cx="11361581" cy="1371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Geographical Google Target: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01294"/>
            <a:ext cx="3317360" cy="497866"/>
          </a:xfrm>
        </p:spPr>
      </p:pic>
      <p:sp>
        <p:nvSpPr>
          <p:cNvPr id="6" name="TextBox 5"/>
          <p:cNvSpPr txBox="1"/>
          <p:nvPr/>
        </p:nvSpPr>
        <p:spPr>
          <a:xfrm>
            <a:off x="252845" y="235527"/>
            <a:ext cx="329045" cy="6386946"/>
          </a:xfrm>
          <a:prstGeom prst="rect">
            <a:avLst/>
          </a:prstGeom>
          <a:solidFill>
            <a:srgbClr val="5A879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357" y="1664511"/>
            <a:ext cx="5448154" cy="487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7452" y="1667975"/>
            <a:ext cx="26689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Connecticut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Maine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Massachusetts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New Hampshire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New Jersey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New York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Rhode Island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Vermont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384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89" y="788644"/>
            <a:ext cx="11361581" cy="1033806"/>
          </a:xfrm>
        </p:spPr>
        <p:txBody>
          <a:bodyPr>
            <a:noAutofit/>
          </a:bodyPr>
          <a:lstStyle/>
          <a:p>
            <a:r>
              <a:rPr lang="en-US" sz="4400" dirty="0" smtClean="0"/>
              <a:t>Key Words for Mobile Display Campaign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0" y="401294"/>
            <a:ext cx="3317360" cy="497866"/>
          </a:xfrm>
        </p:spPr>
      </p:pic>
      <p:sp>
        <p:nvSpPr>
          <p:cNvPr id="7" name="TextBox 6"/>
          <p:cNvSpPr txBox="1"/>
          <p:nvPr/>
        </p:nvSpPr>
        <p:spPr>
          <a:xfrm>
            <a:off x="683173" y="1665284"/>
            <a:ext cx="42957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Pottery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Stoneware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Hand made Pottery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Pottery Barn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Gourmet Bakeware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Organic products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Vermont Products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Simon Pearce pottery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McKenzie-Childs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Subaru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Sustainable products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Bennington Vermont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Vermont Foliage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Vermont Skiing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2845" y="235527"/>
            <a:ext cx="329045" cy="6386946"/>
          </a:xfrm>
          <a:prstGeom prst="rect">
            <a:avLst/>
          </a:prstGeom>
          <a:solidFill>
            <a:srgbClr val="5A879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947" y="1694793"/>
            <a:ext cx="6003229" cy="480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973" y="704342"/>
            <a:ext cx="10543310" cy="1371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Google Ad Words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01294"/>
            <a:ext cx="3317360" cy="497866"/>
          </a:xfrm>
        </p:spPr>
      </p:pic>
      <p:sp>
        <p:nvSpPr>
          <p:cNvPr id="6" name="TextBox 5"/>
          <p:cNvSpPr txBox="1"/>
          <p:nvPr/>
        </p:nvSpPr>
        <p:spPr>
          <a:xfrm>
            <a:off x="252845" y="235527"/>
            <a:ext cx="329045" cy="6386946"/>
          </a:xfrm>
          <a:prstGeom prst="rect">
            <a:avLst/>
          </a:prstGeom>
          <a:solidFill>
            <a:srgbClr val="5A879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891041"/>
            <a:ext cx="77343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82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972" y="394852"/>
            <a:ext cx="11305633" cy="1371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Conversions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01294"/>
            <a:ext cx="3317360" cy="497866"/>
          </a:xfrm>
        </p:spPr>
      </p:pic>
      <p:sp>
        <p:nvSpPr>
          <p:cNvPr id="6" name="TextBox 5"/>
          <p:cNvSpPr txBox="1"/>
          <p:nvPr/>
        </p:nvSpPr>
        <p:spPr>
          <a:xfrm>
            <a:off x="252845" y="235527"/>
            <a:ext cx="329045" cy="6386946"/>
          </a:xfrm>
          <a:prstGeom prst="rect">
            <a:avLst/>
          </a:prstGeom>
          <a:solidFill>
            <a:srgbClr val="5A879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879" y="2029729"/>
            <a:ext cx="4569310" cy="3233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5973" y="1388432"/>
            <a:ext cx="6607024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100" dirty="0" smtClean="0"/>
              <a:t>New likes on Facebook as well as followers on Instagram and Pinterest</a:t>
            </a:r>
          </a:p>
          <a:p>
            <a:pPr marL="285750" indent="-285750">
              <a:buFont typeface="Arial" charset="0"/>
              <a:buChar char="•"/>
            </a:pPr>
            <a:endParaRPr lang="en-US" sz="21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100" dirty="0" smtClean="0"/>
              <a:t>Sign up for Newsletter</a:t>
            </a:r>
          </a:p>
          <a:p>
            <a:pPr marL="285750" indent="-285750">
              <a:buFont typeface="Arial" charset="0"/>
              <a:buChar char="•"/>
            </a:pPr>
            <a:endParaRPr lang="en-US" sz="21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100" dirty="0" smtClean="0"/>
              <a:t>Increased On-Line Sales</a:t>
            </a:r>
          </a:p>
          <a:p>
            <a:pPr marL="285750" indent="-285750">
              <a:buFont typeface="Arial" charset="0"/>
              <a:buChar char="•"/>
            </a:pPr>
            <a:endParaRPr lang="en-US" sz="21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100" dirty="0" smtClean="0"/>
              <a:t>Monitor engagement of clickable “On-Line Specialist” feature</a:t>
            </a:r>
          </a:p>
          <a:p>
            <a:pPr marL="285750" indent="-285750">
              <a:buFont typeface="Arial" charset="0"/>
              <a:buChar char="•"/>
            </a:pPr>
            <a:endParaRPr lang="en-US" sz="21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100" dirty="0" smtClean="0"/>
              <a:t>Increased Traffic and Sales at two retail locations</a:t>
            </a:r>
          </a:p>
          <a:p>
            <a:pPr marL="285750" indent="-285750">
              <a:buFont typeface="Arial" charset="0"/>
              <a:buChar char="•"/>
            </a:pPr>
            <a:endParaRPr lang="en-US" sz="21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100" dirty="0" smtClean="0"/>
              <a:t>Track and monitor hashtags usage i.e. #</a:t>
            </a:r>
            <a:r>
              <a:rPr lang="en-US" sz="2100" dirty="0" err="1" smtClean="0"/>
              <a:t>tavernware</a:t>
            </a:r>
            <a:r>
              <a:rPr lang="en-US" sz="2100" dirty="0" smtClean="0"/>
              <a:t>, #</a:t>
            </a:r>
            <a:r>
              <a:rPr lang="en-US" sz="2100" dirty="0" err="1" smtClean="0"/>
              <a:t>blueagate</a:t>
            </a:r>
            <a:r>
              <a:rPr lang="en-US" sz="2100" dirty="0" smtClean="0"/>
              <a:t> from consumers and followers</a:t>
            </a:r>
          </a:p>
          <a:p>
            <a:pPr marL="285750" indent="-285750">
              <a:buFont typeface="Arial" charset="0"/>
              <a:buChar char="•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1001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4" y="642594"/>
            <a:ext cx="10377055" cy="1371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Summary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0" y="401294"/>
            <a:ext cx="3317360" cy="497866"/>
          </a:xfrm>
        </p:spPr>
      </p:pic>
      <p:sp>
        <p:nvSpPr>
          <p:cNvPr id="3" name="TextBox 2"/>
          <p:cNvSpPr txBox="1"/>
          <p:nvPr/>
        </p:nvSpPr>
        <p:spPr>
          <a:xfrm>
            <a:off x="252845" y="235527"/>
            <a:ext cx="329045" cy="6386946"/>
          </a:xfrm>
          <a:prstGeom prst="rect">
            <a:avLst/>
          </a:prstGeom>
          <a:solidFill>
            <a:srgbClr val="5A879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1790963"/>
            <a:ext cx="1064924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Key competitors are significantly outpacing Bennington Potters in key mobile activity metrics</a:t>
            </a:r>
          </a:p>
          <a:p>
            <a:pPr marL="342900" indent="-342900">
              <a:buFont typeface="Arial" charset="0"/>
              <a:buChar char="•"/>
            </a:pPr>
            <a:endParaRPr lang="en-US" sz="22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Bennington Potters mobile strategy provides room for tremendous growth opportunities</a:t>
            </a:r>
          </a:p>
          <a:p>
            <a:pPr marL="342900" indent="-342900">
              <a:buFont typeface="Arial" charset="0"/>
              <a:buChar char="•"/>
            </a:pPr>
            <a:endParaRPr lang="en-US" sz="22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Creating Mobile Moments is key in driving customer conversions and creating a new online brand awareness</a:t>
            </a:r>
          </a:p>
          <a:p>
            <a:pPr marL="342900" indent="-342900">
              <a:buFont typeface="Arial" charset="0"/>
              <a:buChar char="•"/>
            </a:pPr>
            <a:endParaRPr lang="en-US" sz="22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Effective use of existing platforms such as Google and Facebook will achieve outreach to new mobile customer segment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470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629" y="2465039"/>
            <a:ext cx="10377055" cy="1371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Market </a:t>
            </a:r>
            <a:r>
              <a:rPr lang="en-US" sz="4400" dirty="0"/>
              <a:t>Landscape</a:t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0" y="401294"/>
            <a:ext cx="3317360" cy="497866"/>
          </a:xfrm>
        </p:spPr>
      </p:pic>
      <p:sp>
        <p:nvSpPr>
          <p:cNvPr id="3" name="TextBox 2"/>
          <p:cNvSpPr txBox="1"/>
          <p:nvPr/>
        </p:nvSpPr>
        <p:spPr>
          <a:xfrm>
            <a:off x="252845" y="235527"/>
            <a:ext cx="329045" cy="6386946"/>
          </a:xfrm>
          <a:prstGeom prst="rect">
            <a:avLst/>
          </a:prstGeom>
          <a:solidFill>
            <a:srgbClr val="5A879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 flipV="1">
            <a:off x="1209821" y="3146353"/>
            <a:ext cx="10733649" cy="61080"/>
          </a:xfrm>
          <a:prstGeom prst="rect">
            <a:avLst/>
          </a:prstGeom>
          <a:solidFill>
            <a:srgbClr val="5A879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6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0" y="563764"/>
            <a:ext cx="11336840" cy="1371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Target Audience and Strategy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0" y="401294"/>
            <a:ext cx="3317360" cy="497866"/>
          </a:xfrm>
        </p:spPr>
      </p:pic>
      <p:sp>
        <p:nvSpPr>
          <p:cNvPr id="3" name="TextBox 2"/>
          <p:cNvSpPr txBox="1"/>
          <p:nvPr/>
        </p:nvSpPr>
        <p:spPr>
          <a:xfrm>
            <a:off x="630622" y="1660944"/>
            <a:ext cx="112881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charset="0"/>
              <a:buChar char="•"/>
            </a:pPr>
            <a:r>
              <a:rPr lang="en-US" sz="2100" dirty="0" smtClean="0"/>
              <a:t>Audience:			-Current: 			50+, collectors</a:t>
            </a:r>
          </a:p>
          <a:p>
            <a:pPr lvl="5"/>
            <a:r>
              <a:rPr lang="en-US" sz="2100" dirty="0"/>
              <a:t>	</a:t>
            </a:r>
            <a:r>
              <a:rPr lang="en-US" sz="2100" dirty="0" smtClean="0"/>
              <a:t>-New Target: 		30-45, homeowners</a:t>
            </a:r>
            <a:endParaRPr lang="en-US" sz="2100" dirty="0"/>
          </a:p>
        </p:txBody>
      </p:sp>
      <p:sp>
        <p:nvSpPr>
          <p:cNvPr id="5" name="TextBox 4"/>
          <p:cNvSpPr txBox="1"/>
          <p:nvPr/>
        </p:nvSpPr>
        <p:spPr>
          <a:xfrm>
            <a:off x="646387" y="2517846"/>
            <a:ext cx="112723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100" dirty="0" smtClean="0"/>
              <a:t>Take opportunity </a:t>
            </a:r>
            <a:r>
              <a:rPr lang="en-US" sz="2100" dirty="0"/>
              <a:t>to reach younger </a:t>
            </a:r>
            <a:r>
              <a:rPr lang="en-US" sz="2100" dirty="0" smtClean="0"/>
              <a:t>audience</a:t>
            </a:r>
            <a:endParaRPr lang="en-US" sz="2100" dirty="0"/>
          </a:p>
          <a:p>
            <a:pPr marL="457200" indent="-457200">
              <a:buFont typeface="Arial" charset="0"/>
              <a:buChar char="•"/>
            </a:pPr>
            <a:endParaRPr lang="en-US" sz="2100" dirty="0"/>
          </a:p>
          <a:p>
            <a:pPr marL="457200" lvl="0" indent="-457200">
              <a:buFont typeface="Arial" charset="0"/>
              <a:buChar char="•"/>
            </a:pPr>
            <a:r>
              <a:rPr lang="en-US" sz="2100" dirty="0"/>
              <a:t>Make enhancements on </a:t>
            </a:r>
            <a:r>
              <a:rPr lang="en-US" sz="2100" dirty="0" smtClean="0"/>
              <a:t>mobile and social media to reach younger audience: </a:t>
            </a:r>
          </a:p>
          <a:p>
            <a:pPr marL="457200" lvl="0" indent="-457200">
              <a:buFont typeface="Arial" charset="0"/>
              <a:buChar char="•"/>
            </a:pPr>
            <a:endParaRPr lang="en-US" sz="2100" dirty="0"/>
          </a:p>
          <a:p>
            <a:pPr marL="914400" lvl="1" indent="-457200">
              <a:buFont typeface="Arial" charset="0"/>
              <a:buChar char="•"/>
            </a:pPr>
            <a:r>
              <a:rPr lang="en-US" sz="2100" dirty="0" smtClean="0"/>
              <a:t>Increase email sign </a:t>
            </a:r>
            <a:r>
              <a:rPr lang="en-US" sz="2100" dirty="0"/>
              <a:t>ups to generate new leads by making it easier to sign up on </a:t>
            </a:r>
            <a:r>
              <a:rPr lang="en-US" sz="2100" dirty="0" smtClean="0"/>
              <a:t>mobile for </a:t>
            </a:r>
          </a:p>
          <a:p>
            <a:pPr marL="914400" lvl="1" indent="-457200">
              <a:buFont typeface="Arial" charset="0"/>
              <a:buChar char="•"/>
            </a:pPr>
            <a:endParaRPr lang="en-US" sz="2100" dirty="0"/>
          </a:p>
          <a:p>
            <a:pPr marL="914400" lvl="1" indent="-457200">
              <a:buFont typeface="Arial" charset="0"/>
              <a:buChar char="•"/>
            </a:pPr>
            <a:r>
              <a:rPr lang="en-US" sz="2100" dirty="0"/>
              <a:t>Develop a stronger social media presence by </a:t>
            </a:r>
            <a:r>
              <a:rPr lang="en-US" sz="2100" dirty="0" smtClean="0"/>
              <a:t>creating Pinterest page </a:t>
            </a:r>
            <a:r>
              <a:rPr lang="en-US" sz="2100" dirty="0"/>
              <a:t>to promote home design accessories and utilize </a:t>
            </a:r>
            <a:r>
              <a:rPr lang="en-US" sz="2100" dirty="0" smtClean="0"/>
              <a:t>hashtags for Instagram</a:t>
            </a:r>
          </a:p>
          <a:p>
            <a:pPr marL="914400" lvl="1" indent="-457200">
              <a:buFont typeface="Arial" charset="0"/>
              <a:buChar char="•"/>
            </a:pPr>
            <a:endParaRPr lang="en-US" sz="2100" dirty="0"/>
          </a:p>
          <a:p>
            <a:pPr marL="914400" lvl="1" indent="-457200">
              <a:buFont typeface="Arial" charset="0"/>
              <a:buChar char="•"/>
            </a:pPr>
            <a:r>
              <a:rPr lang="en-US" sz="2100" dirty="0" smtClean="0"/>
              <a:t>Create preferred customer access by collecting opt ins for texting promo codes for discounts which will allow conversion tracking</a:t>
            </a:r>
            <a:endParaRPr lang="en-US" sz="2100" dirty="0"/>
          </a:p>
        </p:txBody>
      </p:sp>
      <p:sp>
        <p:nvSpPr>
          <p:cNvPr id="6" name="TextBox 5"/>
          <p:cNvSpPr txBox="1"/>
          <p:nvPr/>
        </p:nvSpPr>
        <p:spPr>
          <a:xfrm>
            <a:off x="252845" y="235527"/>
            <a:ext cx="329045" cy="6386946"/>
          </a:xfrm>
          <a:prstGeom prst="rect">
            <a:avLst/>
          </a:prstGeom>
          <a:solidFill>
            <a:srgbClr val="5A879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7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0" y="467470"/>
            <a:ext cx="11224150" cy="1371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Key Metrics 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0" y="401294"/>
            <a:ext cx="3317360" cy="497866"/>
          </a:xfrm>
        </p:spPr>
      </p:pic>
      <p:sp>
        <p:nvSpPr>
          <p:cNvPr id="3" name="TextBox 2"/>
          <p:cNvSpPr txBox="1"/>
          <p:nvPr/>
        </p:nvSpPr>
        <p:spPr>
          <a:xfrm>
            <a:off x="773723" y="2041634"/>
            <a:ext cx="11155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Monitor lead generation on mobile via text and email sign ups</a:t>
            </a:r>
          </a:p>
          <a:p>
            <a:pPr marL="457200" indent="-457200">
              <a:buFont typeface="Arial" charset="0"/>
              <a:buChar char="•"/>
            </a:pPr>
            <a:endParaRPr lang="en-US" sz="24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CTR of mobile </a:t>
            </a:r>
            <a:r>
              <a:rPr lang="en-US" sz="2400" dirty="0"/>
              <a:t>sponsored ad </a:t>
            </a:r>
            <a:r>
              <a:rPr lang="en-US" sz="2400" dirty="0" smtClean="0"/>
              <a:t>placements</a:t>
            </a:r>
          </a:p>
          <a:p>
            <a:pPr marL="457200" indent="-457200">
              <a:buFont typeface="Arial" charset="0"/>
              <a:buChar char="•"/>
            </a:pPr>
            <a:endParaRPr lang="en-US" sz="24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Success of brand awareness using hashtags on social media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2845" y="235527"/>
            <a:ext cx="329045" cy="6386946"/>
          </a:xfrm>
          <a:prstGeom prst="rect">
            <a:avLst/>
          </a:prstGeom>
          <a:solidFill>
            <a:srgbClr val="5A879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9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0" y="471144"/>
            <a:ext cx="10543310" cy="1371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Competitors 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0" y="401294"/>
            <a:ext cx="3317360" cy="497866"/>
          </a:xfrm>
        </p:spPr>
      </p:pic>
      <p:sp>
        <p:nvSpPr>
          <p:cNvPr id="6" name="TextBox 5"/>
          <p:cNvSpPr txBox="1"/>
          <p:nvPr/>
        </p:nvSpPr>
        <p:spPr>
          <a:xfrm>
            <a:off x="1059180" y="1928606"/>
            <a:ext cx="102489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200" dirty="0" smtClean="0"/>
              <a:t>Simon Pearce</a:t>
            </a:r>
          </a:p>
          <a:p>
            <a:pPr lvl="2"/>
            <a:r>
              <a:rPr lang="en-US" sz="2200" dirty="0" smtClean="0"/>
              <a:t>•24,933 </a:t>
            </a:r>
            <a:r>
              <a:rPr lang="en-US" sz="2200" dirty="0"/>
              <a:t>l</a:t>
            </a:r>
            <a:r>
              <a:rPr lang="en-US" sz="2200" dirty="0" smtClean="0"/>
              <a:t>ikes </a:t>
            </a:r>
            <a:r>
              <a:rPr lang="en-US" sz="2200" dirty="0"/>
              <a:t>on Facebook</a:t>
            </a:r>
            <a:br>
              <a:rPr lang="en-US" sz="2200" dirty="0"/>
            </a:br>
            <a:r>
              <a:rPr lang="en-US" sz="2200" dirty="0"/>
              <a:t>•8,604 </a:t>
            </a:r>
            <a:r>
              <a:rPr lang="en-US" sz="2200" dirty="0" smtClean="0"/>
              <a:t>followers </a:t>
            </a:r>
            <a:r>
              <a:rPr lang="en-US" sz="2200" dirty="0"/>
              <a:t>on </a:t>
            </a:r>
            <a:r>
              <a:rPr lang="en-US" sz="2200" dirty="0" smtClean="0"/>
              <a:t>Instagram – 1,144 posts</a:t>
            </a:r>
          </a:p>
          <a:p>
            <a:pPr lvl="2"/>
            <a:r>
              <a:rPr lang="en-US" sz="2200" dirty="0" smtClean="0"/>
              <a:t>#</a:t>
            </a:r>
            <a:r>
              <a:rPr lang="en-US" sz="2200" dirty="0" err="1" smtClean="0"/>
              <a:t>simonpearce</a:t>
            </a:r>
            <a:r>
              <a:rPr lang="en-US" sz="2200" dirty="0" smtClean="0"/>
              <a:t> </a:t>
            </a:r>
            <a:r>
              <a:rPr lang="en-US" sz="2200" dirty="0"/>
              <a:t>- </a:t>
            </a:r>
            <a:r>
              <a:rPr lang="en-US" sz="2200" dirty="0" smtClean="0"/>
              <a:t>7K </a:t>
            </a:r>
            <a:r>
              <a:rPr lang="en-US" sz="2200" dirty="0"/>
              <a:t>tags </a:t>
            </a:r>
            <a:br>
              <a:rPr lang="en-US" sz="2200" dirty="0"/>
            </a:br>
            <a:r>
              <a:rPr lang="en-US" sz="2200" dirty="0"/>
              <a:t>•1,097 </a:t>
            </a:r>
            <a:r>
              <a:rPr lang="en-US" sz="2200" dirty="0" smtClean="0"/>
              <a:t>followers </a:t>
            </a:r>
            <a:r>
              <a:rPr lang="en-US" sz="2200" dirty="0"/>
              <a:t>on </a:t>
            </a:r>
            <a:r>
              <a:rPr lang="en-US" sz="2200" dirty="0" smtClean="0"/>
              <a:t>Pinterest – 11 boards/1k pins</a:t>
            </a:r>
          </a:p>
          <a:p>
            <a:pPr lvl="2"/>
            <a:r>
              <a:rPr lang="en-US" sz="2200" dirty="0" smtClean="0"/>
              <a:t>•2,444 followers on Twitter</a:t>
            </a:r>
          </a:p>
          <a:p>
            <a:pPr marL="457200" indent="-457200">
              <a:buFont typeface="Arial" charset="0"/>
              <a:buChar char="•"/>
            </a:pPr>
            <a:endParaRPr lang="en-US" sz="22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200" dirty="0" smtClean="0"/>
              <a:t>Mackenzie-Childs</a:t>
            </a:r>
            <a:endParaRPr lang="en-US" sz="2200" dirty="0"/>
          </a:p>
          <a:p>
            <a:pPr lvl="2"/>
            <a:r>
              <a:rPr lang="en-US" sz="2200" dirty="0" smtClean="0"/>
              <a:t>•</a:t>
            </a:r>
            <a:r>
              <a:rPr lang="ru-RU" sz="2200" dirty="0"/>
              <a:t>50,569</a:t>
            </a:r>
            <a:r>
              <a:rPr lang="en-US" sz="2200" dirty="0" smtClean="0"/>
              <a:t> likes </a:t>
            </a:r>
            <a:r>
              <a:rPr lang="en-US" sz="2200" dirty="0"/>
              <a:t>on Facebook</a:t>
            </a:r>
            <a:br>
              <a:rPr lang="en-US" sz="2200" dirty="0"/>
            </a:br>
            <a:r>
              <a:rPr lang="en-US" sz="2200" dirty="0" smtClean="0"/>
              <a:t>•38,900 followers </a:t>
            </a:r>
            <a:r>
              <a:rPr lang="en-US" sz="2200" dirty="0"/>
              <a:t>on </a:t>
            </a:r>
            <a:r>
              <a:rPr lang="en-US" sz="2200" dirty="0" smtClean="0"/>
              <a:t>Instagram – 725 </a:t>
            </a:r>
            <a:r>
              <a:rPr lang="en-US" sz="2200" dirty="0"/>
              <a:t>posts </a:t>
            </a:r>
            <a:endParaRPr lang="en-US" sz="2200" dirty="0" smtClean="0"/>
          </a:p>
          <a:p>
            <a:pPr lvl="2"/>
            <a:r>
              <a:rPr lang="en-US" sz="2200" dirty="0" smtClean="0"/>
              <a:t>#</a:t>
            </a:r>
            <a:r>
              <a:rPr lang="en-US" sz="2200" dirty="0" err="1" smtClean="0"/>
              <a:t>mackenziechilds</a:t>
            </a:r>
            <a:r>
              <a:rPr lang="en-US" sz="2200" dirty="0"/>
              <a:t> </a:t>
            </a:r>
            <a:r>
              <a:rPr lang="en-US" sz="2200" dirty="0" smtClean="0"/>
              <a:t>- 25K tags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•</a:t>
            </a:r>
            <a:r>
              <a:rPr lang="en-US" sz="2200" dirty="0" smtClean="0"/>
              <a:t>19,993 followers </a:t>
            </a:r>
            <a:r>
              <a:rPr lang="en-US" sz="2200" dirty="0"/>
              <a:t>on </a:t>
            </a:r>
            <a:r>
              <a:rPr lang="en-US" sz="2200" dirty="0" smtClean="0"/>
              <a:t>Pinterest – 108 boards/5k pins</a:t>
            </a:r>
          </a:p>
          <a:p>
            <a:pPr lvl="2"/>
            <a:r>
              <a:rPr lang="en-US" sz="2200" dirty="0" smtClean="0"/>
              <a:t>•536 followers on Twitter </a:t>
            </a:r>
            <a:endParaRPr lang="en-US" sz="2200" dirty="0"/>
          </a:p>
          <a:p>
            <a:pPr lvl="2"/>
            <a:endParaRPr lang="en-US" sz="2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59180" y="1450888"/>
            <a:ext cx="10077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Very strong social media presence on Pinterest and Instagram 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252845" y="235527"/>
            <a:ext cx="329045" cy="6386946"/>
          </a:xfrm>
          <a:prstGeom prst="rect">
            <a:avLst/>
          </a:prstGeom>
          <a:solidFill>
            <a:srgbClr val="5A879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0" y="471144"/>
            <a:ext cx="11362460" cy="1371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Simon Pearce Social Media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0" y="401294"/>
            <a:ext cx="3317360" cy="49786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07" y="1557499"/>
            <a:ext cx="2603897" cy="4629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137" y="1557499"/>
            <a:ext cx="8254010" cy="4629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2845" y="235527"/>
            <a:ext cx="329045" cy="6386946"/>
          </a:xfrm>
          <a:prstGeom prst="rect">
            <a:avLst/>
          </a:prstGeom>
          <a:solidFill>
            <a:srgbClr val="5A879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0" y="509952"/>
            <a:ext cx="11362459" cy="1371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Simon Pearce Social Media (</a:t>
            </a:r>
            <a:r>
              <a:rPr lang="en-US" sz="4400" dirty="0" err="1" smtClean="0"/>
              <a:t>con’t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0" y="401294"/>
            <a:ext cx="3317360" cy="49786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6" y="1563249"/>
            <a:ext cx="9732271" cy="49867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845" y="235527"/>
            <a:ext cx="329045" cy="6386946"/>
          </a:xfrm>
          <a:prstGeom prst="rect">
            <a:avLst/>
          </a:prstGeom>
          <a:solidFill>
            <a:srgbClr val="5A879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1181</TotalTime>
  <Words>853</Words>
  <Application>Microsoft Office PowerPoint</Application>
  <PresentationFormat>Custom</PresentationFormat>
  <Paragraphs>204</Paragraphs>
  <Slides>35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Savon</vt:lpstr>
      <vt:lpstr>Mobile strategy  </vt:lpstr>
      <vt:lpstr>Introduction</vt:lpstr>
      <vt:lpstr>Content</vt:lpstr>
      <vt:lpstr>Market Landscape </vt:lpstr>
      <vt:lpstr>Target Audience and Strategy</vt:lpstr>
      <vt:lpstr>Key Metrics </vt:lpstr>
      <vt:lpstr>Competitors </vt:lpstr>
      <vt:lpstr>Simon Pearce Social Media</vt:lpstr>
      <vt:lpstr>Simon Pearce Social Media (con’t)</vt:lpstr>
      <vt:lpstr>Mackenzie-Childs Social Media</vt:lpstr>
      <vt:lpstr>Mackenzie-Childs Social Media (con’t)</vt:lpstr>
      <vt:lpstr>Competitor sponsored advertising – Online</vt:lpstr>
      <vt:lpstr>Current Mobile Activity </vt:lpstr>
      <vt:lpstr>Influencers </vt:lpstr>
      <vt:lpstr>Customer Personas</vt:lpstr>
      <vt:lpstr>Mobile</vt:lpstr>
      <vt:lpstr>User Experience</vt:lpstr>
      <vt:lpstr>Email </vt:lpstr>
      <vt:lpstr>Bennington Potters Social Media</vt:lpstr>
      <vt:lpstr>Bennington Potters has ground to gain</vt:lpstr>
      <vt:lpstr>Advertising </vt:lpstr>
      <vt:lpstr>Proposed Mobile Strategy </vt:lpstr>
      <vt:lpstr>Mobile Moments Development Plan </vt:lpstr>
      <vt:lpstr>Social Media</vt:lpstr>
      <vt:lpstr>Sponsored advertising</vt:lpstr>
      <vt:lpstr>Promote brand recognition via social media and email marketing:</vt:lpstr>
      <vt:lpstr>PowerPoint Presentation</vt:lpstr>
      <vt:lpstr>Mobile Ad Campaign  </vt:lpstr>
      <vt:lpstr>Proposed Mobile Ad Campaign: Utilizing Facebook and Google</vt:lpstr>
      <vt:lpstr>Cost Per 1000 Impressions</vt:lpstr>
      <vt:lpstr>Geographical Google Target:</vt:lpstr>
      <vt:lpstr>Key Words for Mobile Display Campaign</vt:lpstr>
      <vt:lpstr>Google Ad Words</vt:lpstr>
      <vt:lpstr>Conversions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strategy</dc:title>
  <dc:creator>Hugo Tomasio</dc:creator>
  <cp:lastModifiedBy>Lisa</cp:lastModifiedBy>
  <cp:revision>151</cp:revision>
  <dcterms:created xsi:type="dcterms:W3CDTF">2016-12-11T23:32:04Z</dcterms:created>
  <dcterms:modified xsi:type="dcterms:W3CDTF">2017-06-28T19:57:06Z</dcterms:modified>
</cp:coreProperties>
</file>